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65" r:id="rId5"/>
    <p:sldId id="259" r:id="rId6"/>
    <p:sldId id="266" r:id="rId7"/>
    <p:sldId id="268" r:id="rId8"/>
    <p:sldId id="269" r:id="rId9"/>
    <p:sldId id="270" r:id="rId10"/>
    <p:sldId id="267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DE5E7-8BB8-4672-8D45-FB2D3FCC7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CE586-3B6A-4900-8D7D-7E10F2B77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6D2068-8510-4107-BD27-1EDD12414A55}" type="datetimeFigureOut">
              <a:rPr lang="en-US" smtClean="0"/>
              <a:pPr/>
              <a:t>1/3/2017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CBFED4-FF27-48AF-8251-EBB3BC9087B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ffiliates.allposters.com/link/redirect.asp?aid=154140&amp;item=138975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851648" cy="914400"/>
          </a:xfrm>
        </p:spPr>
        <p:txBody>
          <a:bodyPr/>
          <a:lstStyle/>
          <a:p>
            <a:pPr algn="ctr"/>
            <a:r>
              <a:rPr lang="en-US" dirty="0" smtClean="0"/>
              <a:t>Chemistry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2286000"/>
            <a:ext cx="4730496" cy="33528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F116A"/>
                </a:solidFill>
              </a:rPr>
              <a:t>What are the building</a:t>
            </a:r>
          </a:p>
          <a:p>
            <a:pPr algn="l"/>
            <a:r>
              <a:rPr lang="en-US" sz="3600" b="1" dirty="0" smtClean="0">
                <a:solidFill>
                  <a:srgbClr val="0F116A"/>
                </a:solidFill>
              </a:rPr>
              <a:t>blocks of organisms?</a:t>
            </a:r>
            <a:br>
              <a:rPr lang="en-US" sz="3600" b="1" dirty="0" smtClean="0">
                <a:solidFill>
                  <a:srgbClr val="0F116A"/>
                </a:solidFill>
              </a:rPr>
            </a:br>
            <a:r>
              <a:rPr lang="en-US" sz="3600" b="1" dirty="0" smtClean="0">
                <a:solidFill>
                  <a:srgbClr val="0F116A"/>
                </a:solidFill>
              </a:rPr>
              <a:t/>
            </a:r>
            <a:br>
              <a:rPr lang="en-US" sz="3600" b="1" dirty="0" smtClean="0">
                <a:solidFill>
                  <a:srgbClr val="0F116A"/>
                </a:solidFill>
              </a:rPr>
            </a:br>
            <a:r>
              <a:rPr lang="en-US" sz="3600" b="1" dirty="0" smtClean="0">
                <a:solidFill>
                  <a:srgbClr val="0F116A"/>
                </a:solidFill>
              </a:rPr>
              <a:t>Why do we have </a:t>
            </a:r>
            <a:br>
              <a:rPr lang="en-US" sz="3600" b="1" dirty="0" smtClean="0">
                <a:solidFill>
                  <a:srgbClr val="0F116A"/>
                </a:solidFill>
              </a:rPr>
            </a:br>
            <a:r>
              <a:rPr lang="en-US" sz="3600" b="1" dirty="0" smtClean="0">
                <a:solidFill>
                  <a:srgbClr val="0F116A"/>
                </a:solidFill>
              </a:rPr>
              <a:t>to eat?</a:t>
            </a:r>
            <a:endParaRPr lang="en-US" sz="3600" b="1" dirty="0">
              <a:solidFill>
                <a:srgbClr val="0F116A"/>
              </a:solidFill>
            </a:endParaRPr>
          </a:p>
        </p:txBody>
      </p:sp>
      <p:pic>
        <p:nvPicPr>
          <p:cNvPr id="4" name="Picture 5" descr="02_01"/>
          <p:cNvPicPr>
            <a:picLocks noChangeAspect="1" noChangeArrowheads="1"/>
          </p:cNvPicPr>
          <p:nvPr/>
        </p:nvPicPr>
        <p:blipFill>
          <a:blip r:embed="rId2" cstate="print"/>
          <a:srcRect l="27000" t="3000" r="27000"/>
          <a:stretch>
            <a:fillRect/>
          </a:stretch>
        </p:blipFill>
        <p:spPr bwMode="auto">
          <a:xfrm>
            <a:off x="304800" y="1828800"/>
            <a:ext cx="303685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Lipids/Fats 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410200" cy="4533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/>
              <a:t>Basic units:</a:t>
            </a:r>
            <a:r>
              <a:rPr lang="en-US" sz="2800" dirty="0" smtClean="0"/>
              <a:t> fatty acids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/>
              <a:t>Functions:</a:t>
            </a:r>
            <a:r>
              <a:rPr lang="en-US" sz="2800" dirty="0" smtClean="0"/>
              <a:t> provides energy &amp; structure, cushions the body, and prevents heat loss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Found in butter, margarine, candy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Do not mix with water   </a:t>
            </a:r>
          </a:p>
        </p:txBody>
      </p:sp>
      <p:pic>
        <p:nvPicPr>
          <p:cNvPr id="5" name="Picture 4" descr="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  <p:pic>
        <p:nvPicPr>
          <p:cNvPr id="7" name="Content Placeholder 6" descr="untitled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867400" y="1981200"/>
            <a:ext cx="2738438" cy="411513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Phospholipids 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410200" cy="4533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/>
              <a:t>Functions:</a:t>
            </a:r>
            <a:r>
              <a:rPr lang="en-US" sz="2800" dirty="0" smtClean="0"/>
              <a:t> form cell membranes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made of fatty acid molecules that consist two distinct regions:  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/>
              <a:t>a long hydrophobic hydrocarbon chain – water fearing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/>
              <a:t>a hydrophilic head – water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en-US" sz="1800" dirty="0" smtClean="0"/>
              <a:t>     loving </a:t>
            </a:r>
          </a:p>
        </p:txBody>
      </p:sp>
      <p:pic>
        <p:nvPicPr>
          <p:cNvPr id="5" name="Picture 4" descr="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  <p:pic>
        <p:nvPicPr>
          <p:cNvPr id="7" name="Content Placeholder 6" descr="Phospholipid_TvanBrusse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8646" y="3810000"/>
            <a:ext cx="4413394" cy="304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851648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Water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458200" cy="17526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66"/>
                </a:solidFill>
              </a:rPr>
              <a:t>Osmosis – the process by which water moves into or out of cells.  Osmosis depends on the concentration of water inside and outside of the cell.</a:t>
            </a:r>
            <a:endParaRPr lang="en-US" sz="3600" b="1" dirty="0">
              <a:solidFill>
                <a:srgbClr val="000066"/>
              </a:solidFill>
            </a:endParaRPr>
          </a:p>
        </p:txBody>
      </p:sp>
      <p:pic>
        <p:nvPicPr>
          <p:cNvPr id="8" name="Picture 7" descr="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851648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Water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28600" y="5105400"/>
            <a:ext cx="8458200" cy="1752600"/>
          </a:xfrm>
        </p:spPr>
        <p:txBody>
          <a:bodyPr>
            <a:noAutofit/>
          </a:bodyPr>
          <a:lstStyle/>
          <a:p>
            <a:pPr algn="l"/>
            <a:endParaRPr lang="en-US" sz="3600" b="1" dirty="0">
              <a:solidFill>
                <a:srgbClr val="000066"/>
              </a:solidFill>
            </a:endParaRPr>
          </a:p>
        </p:txBody>
      </p:sp>
      <p:pic>
        <p:nvPicPr>
          <p:cNvPr id="6" name="Picture 5" descr="osmotic-pressure-blood-cel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46" y="1371600"/>
            <a:ext cx="9091654" cy="4766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851648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Atoms &amp; Molecules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3581400" cy="17526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66"/>
                </a:solidFill>
              </a:rPr>
              <a:t>An atom is a unit of matter; the smallest unit of a chemical element.</a:t>
            </a:r>
            <a:endParaRPr lang="en-US" sz="3600" b="1" dirty="0">
              <a:solidFill>
                <a:srgbClr val="000066"/>
              </a:solidFill>
            </a:endParaRPr>
          </a:p>
        </p:txBody>
      </p:sp>
      <p:pic>
        <p:nvPicPr>
          <p:cNvPr id="9" name="Picture 8" descr="450-atom-partic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905000"/>
            <a:ext cx="4286250" cy="3810000"/>
          </a:xfrm>
          <a:prstGeom prst="rect">
            <a:avLst/>
          </a:prstGeom>
        </p:spPr>
      </p:pic>
      <p:pic>
        <p:nvPicPr>
          <p:cNvPr id="6" name="Picture 5" descr="penc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-381000"/>
            <a:ext cx="7851648" cy="1219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Atoms &amp; Molecules</a:t>
            </a:r>
            <a:endParaRPr lang="en-US" dirty="0"/>
          </a:p>
        </p:txBody>
      </p:sp>
      <p:sp>
        <p:nvSpPr>
          <p:cNvPr id="4" name="Rectangle 2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609600" y="2057400"/>
            <a:ext cx="3962400" cy="4419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96% of living organisms is made of: </a:t>
            </a: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carbon (C)</a:t>
            </a: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oxygen (O)</a:t>
            </a: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hydrogen (H)</a:t>
            </a: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nitrogen (N)</a:t>
            </a:r>
          </a:p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lum contrast="24000"/>
          </a:blip>
          <a:srcRect r="4224"/>
          <a:stretch>
            <a:fillRect/>
          </a:stretch>
        </p:blipFill>
        <p:spPr bwMode="auto">
          <a:xfrm>
            <a:off x="5257800" y="1828800"/>
            <a:ext cx="3681291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09600" y="8382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18288" bIns="0" anchor="b">
            <a:normAutofit fontScale="8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Elements – a substance that can</a:t>
            </a:r>
            <a:r>
              <a:rPr kumimoji="0" lang="en-US" sz="33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not be broken down into simpler substances by chemical means 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penc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851648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Atoms &amp; Molecules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3581400" cy="17526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66"/>
                </a:solidFill>
              </a:rPr>
              <a:t>A molecule is a group of atoms that are held together by chemical bonds.</a:t>
            </a:r>
            <a:endParaRPr lang="en-US" sz="3600" b="1" dirty="0">
              <a:solidFill>
                <a:srgbClr val="000066"/>
              </a:solidFill>
            </a:endParaRPr>
          </a:p>
        </p:txBody>
      </p:sp>
      <p:pic>
        <p:nvPicPr>
          <p:cNvPr id="6" name="Picture 5" descr="wa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371600"/>
            <a:ext cx="4333875" cy="4391088"/>
          </a:xfrm>
          <a:prstGeom prst="rect">
            <a:avLst/>
          </a:prstGeom>
        </p:spPr>
      </p:pic>
      <p:pic>
        <p:nvPicPr>
          <p:cNvPr id="8" name="Picture 7" descr="penc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7851648" cy="1143000"/>
          </a:xfrm>
        </p:spPr>
        <p:txBody>
          <a:bodyPr/>
          <a:lstStyle/>
          <a:p>
            <a:pPr algn="l" eaLnBrk="1" hangingPunct="1"/>
            <a:r>
              <a:rPr lang="en-US" sz="3600" dirty="0" smtClean="0">
                <a:solidFill>
                  <a:srgbClr val="000066"/>
                </a:solidFill>
              </a:rPr>
              <a:t>What are some of the main molecules (compounds) that make us up?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905000"/>
            <a:ext cx="7854696" cy="1752600"/>
          </a:xfrm>
        </p:spPr>
        <p:txBody>
          <a:bodyPr>
            <a:normAutofit fontScale="25000" lnSpcReduction="20000"/>
          </a:bodyPr>
          <a:lstStyle/>
          <a:p>
            <a:pPr lvl="1" eaLnBrk="1" hangingPunct="1"/>
            <a:endParaRPr lang="en-US" sz="2400" dirty="0" smtClean="0"/>
          </a:p>
          <a:p>
            <a:pPr algn="l" eaLnBrk="1" hangingPunct="1"/>
            <a:r>
              <a:rPr lang="en-US" sz="11200" dirty="0" smtClean="0">
                <a:solidFill>
                  <a:srgbClr val="FFFF00"/>
                </a:solidFill>
              </a:rPr>
              <a:t>Examples of molecules in living things are:</a:t>
            </a:r>
          </a:p>
          <a:p>
            <a:pPr lvl="1" algn="l" eaLnBrk="1" hangingPunct="1"/>
            <a:r>
              <a:rPr lang="en-US" sz="11200" dirty="0" smtClean="0">
                <a:solidFill>
                  <a:srgbClr val="FFFF00"/>
                </a:solidFill>
              </a:rPr>
              <a:t>Water  </a:t>
            </a:r>
            <a:r>
              <a:rPr lang="en-US" sz="11200" b="1" dirty="0" smtClean="0">
                <a:solidFill>
                  <a:srgbClr val="FFFF00"/>
                </a:solidFill>
              </a:rPr>
              <a:t> H</a:t>
            </a:r>
            <a:r>
              <a:rPr lang="en-US" sz="11200" b="1" baseline="-25000" dirty="0" smtClean="0">
                <a:solidFill>
                  <a:srgbClr val="FFFF00"/>
                </a:solidFill>
              </a:rPr>
              <a:t>2</a:t>
            </a:r>
            <a:r>
              <a:rPr lang="en-US" sz="11200" b="1" dirty="0" smtClean="0">
                <a:solidFill>
                  <a:srgbClr val="FFFF00"/>
                </a:solidFill>
              </a:rPr>
              <a:t>O</a:t>
            </a:r>
          </a:p>
          <a:p>
            <a:pPr lvl="1" algn="l" eaLnBrk="1" hangingPunct="1"/>
            <a:r>
              <a:rPr lang="en-US" sz="11200" dirty="0" smtClean="0">
                <a:solidFill>
                  <a:srgbClr val="FFFF00"/>
                </a:solidFill>
              </a:rPr>
              <a:t>Carbohydrates (Lots of different kinds)</a:t>
            </a:r>
          </a:p>
          <a:p>
            <a:pPr lvl="1" algn="l" eaLnBrk="1" hangingPunct="1"/>
            <a:r>
              <a:rPr lang="en-US" sz="11200" dirty="0" smtClean="0">
                <a:solidFill>
                  <a:srgbClr val="FFFF00"/>
                </a:solidFill>
              </a:rPr>
              <a:t>Proteins (1000’s of different kinds)</a:t>
            </a:r>
          </a:p>
          <a:p>
            <a:pPr lvl="1" algn="l" eaLnBrk="1" hangingPunct="1"/>
            <a:r>
              <a:rPr lang="en-US" sz="11200" dirty="0" smtClean="0">
                <a:solidFill>
                  <a:srgbClr val="FFFF00"/>
                </a:solidFill>
              </a:rPr>
              <a:t>Fats/Lipids </a:t>
            </a:r>
            <a:r>
              <a:rPr lang="en-US" sz="11200" dirty="0" smtClean="0">
                <a:solidFill>
                  <a:srgbClr val="FFFF00"/>
                </a:solidFill>
              </a:rPr>
              <a:t>(lots of different kinds)</a:t>
            </a:r>
          </a:p>
          <a:p>
            <a:pPr lvl="1" algn="l" eaLnBrk="1" hangingPunct="1"/>
            <a:r>
              <a:rPr lang="en-US" sz="11200" dirty="0" smtClean="0">
                <a:solidFill>
                  <a:srgbClr val="FFFF00"/>
                </a:solidFill>
              </a:rPr>
              <a:t>Nucleic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Carbohydrates </a:t>
            </a:r>
          </a:p>
        </p:txBody>
      </p:sp>
      <p:pic>
        <p:nvPicPr>
          <p:cNvPr id="4101" name="Picture 7" descr="gluco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0" y="3200400"/>
            <a:ext cx="2667000" cy="1852613"/>
          </a:xfrm>
          <a:noFill/>
        </p:spPr>
      </p:pic>
      <p:sp>
        <p:nvSpPr>
          <p:cNvPr id="6153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457200" y="1600200"/>
            <a:ext cx="5029200" cy="45339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Basic units</a:t>
            </a:r>
            <a:r>
              <a:rPr lang="en-US" smtClean="0"/>
              <a:t>: sugars  </a:t>
            </a:r>
          </a:p>
          <a:p>
            <a:pPr eaLnBrk="1" hangingPunct="1">
              <a:defRPr/>
            </a:pPr>
            <a:r>
              <a:rPr lang="en-US" smtClean="0"/>
              <a:t>Provide energy and structural support </a:t>
            </a:r>
          </a:p>
          <a:p>
            <a:pPr eaLnBrk="1" hangingPunct="1">
              <a:defRPr/>
            </a:pPr>
            <a:r>
              <a:rPr lang="en-US" smtClean="0"/>
              <a:t>Fiber is a carbohydrate that prevents constipation </a:t>
            </a:r>
          </a:p>
          <a:p>
            <a:pPr eaLnBrk="1" hangingPunct="1">
              <a:defRPr/>
            </a:pPr>
            <a:r>
              <a:rPr lang="en-US" smtClean="0"/>
              <a:t>Foods: breads, cereals, vegetables, fruits, &amp; seeds  </a:t>
            </a:r>
          </a:p>
          <a:p>
            <a:pPr eaLnBrk="1" hangingPunct="1">
              <a:defRPr/>
            </a:pPr>
            <a:r>
              <a:rPr lang="en-US" smtClean="0"/>
              <a:t>Extra glucose is converted into glycogen in the liver 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72200" y="1600200"/>
            <a:ext cx="2971800" cy="4533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Glucose </a:t>
            </a:r>
          </a:p>
        </p:txBody>
      </p:sp>
      <p:pic>
        <p:nvPicPr>
          <p:cNvPr id="4102" name="Picture 12" descr="Studio Nouvelles Images - Brea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228600"/>
            <a:ext cx="18303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enci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0037" y="5634037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3" grpId="0" build="p"/>
      <p:bldP spid="615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Nucleic Acids 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smtClean="0"/>
              <a:t>Atoms: C, H, O, N, 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smtClean="0"/>
              <a:t>Basic units:</a:t>
            </a:r>
            <a:r>
              <a:rPr lang="en-US" sz="2400" smtClean="0"/>
              <a:t> nucleotides composed of </a:t>
            </a:r>
            <a:r>
              <a:rPr lang="en-US" sz="2400" smtClean="0">
                <a:sym typeface="Wingdings" pitchFamily="2" charset="2"/>
              </a:rPr>
              <a:t> </a:t>
            </a:r>
            <a:r>
              <a:rPr lang="en-US" sz="2400" smtClean="0"/>
              <a:t>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800" smtClean="0"/>
              <a:t>Sugar 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800" smtClean="0"/>
              <a:t>Phosphate group 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800" smtClean="0"/>
              <a:t>Base: cytosine,  guanine, adenime, thymine, uracil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There are two types: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DNA (deoxyribonucleic acid)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RNA (ribonucleic acid)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smtClean="0"/>
              <a:t>Function:</a:t>
            </a:r>
            <a:r>
              <a:rPr lang="en-US" sz="2400" smtClean="0"/>
              <a:t> DNA directs &amp; controls all activities of all cells in an organism – RNA helps </a:t>
            </a:r>
          </a:p>
        </p:txBody>
      </p:sp>
      <p:pic>
        <p:nvPicPr>
          <p:cNvPr id="4" name="Picture 3" descr="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DNA –</a:t>
            </a:r>
            <a:r>
              <a:rPr lang="en-US" sz="1600" b="1" smtClean="0"/>
              <a:t>DeoxyriboNucleic Acid</a:t>
            </a:r>
            <a:endParaRPr lang="en-US" b="1" smtClean="0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b="1" smtClean="0"/>
              <a:t>DNA</a:t>
            </a:r>
            <a:r>
              <a:rPr lang="en-US" sz="2800" smtClean="0"/>
              <a:t> is the hereditary material passed on from parents to offspring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b="1" smtClean="0"/>
              <a:t>Structure: </a:t>
            </a:r>
            <a:r>
              <a:rPr lang="en-US" sz="2800" smtClean="0"/>
              <a:t>double-stranded 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400" smtClean="0"/>
              <a:t>Phosphate group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400" smtClean="0"/>
              <a:t>Sugar </a:t>
            </a:r>
            <a:r>
              <a:rPr lang="en-US" sz="2400" smtClean="0">
                <a:sym typeface="Wingdings" pitchFamily="2" charset="2"/>
              </a:rPr>
              <a:t> </a:t>
            </a:r>
            <a:r>
              <a:rPr lang="en-US" sz="2400" smtClean="0"/>
              <a:t> deoxyribose  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400" smtClean="0">
                <a:sym typeface="Wingdings" pitchFamily="2" charset="2"/>
              </a:rPr>
              <a:t>Bases  </a:t>
            </a:r>
          </a:p>
          <a:p>
            <a:pPr lvl="3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800" smtClean="0">
                <a:sym typeface="Wingdings" pitchFamily="2" charset="2"/>
              </a:rPr>
              <a:t>Cytosine – Guanine </a:t>
            </a:r>
          </a:p>
          <a:p>
            <a:pPr lvl="3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800" smtClean="0">
                <a:sym typeface="Wingdings" pitchFamily="2" charset="2"/>
              </a:rPr>
              <a:t>Adenine – Thymine </a:t>
            </a:r>
            <a:endParaRPr lang="en-US" sz="1800" smtClean="0"/>
          </a:p>
        </p:txBody>
      </p:sp>
      <p:pic>
        <p:nvPicPr>
          <p:cNvPr id="11268" name="Picture 7" descr="Helix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847850"/>
            <a:ext cx="4038600" cy="1692275"/>
          </a:xfrm>
          <a:noFill/>
        </p:spPr>
      </p:pic>
      <p:pic>
        <p:nvPicPr>
          <p:cNvPr id="11269" name="Picture 9" descr="DNAhelix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00775" y="3943350"/>
            <a:ext cx="931863" cy="2190750"/>
          </a:xfrm>
          <a:noFill/>
        </p:spPr>
      </p:pic>
      <p:pic>
        <p:nvPicPr>
          <p:cNvPr id="6" name="Picture 5" descr="penc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0037" y="0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Proteins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smtClean="0"/>
              <a:t>Atoms:</a:t>
            </a:r>
            <a:r>
              <a:rPr lang="en-US" smtClean="0"/>
              <a:t> C, H, O, N, P, 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smtClean="0"/>
              <a:t>Basic units: </a:t>
            </a:r>
            <a:r>
              <a:rPr lang="en-US" smtClean="0"/>
              <a:t>amino acids (20)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Provide energy &amp; structure, repairs body tissues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Some are called hormones, enzymes,  neurotransmitters, etc.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Foods high in protein: meat, eggs, poultry, milk &amp; milk products, nuts, dried beans, peas, &amp; lentils</a:t>
            </a:r>
          </a:p>
        </p:txBody>
      </p:sp>
      <p:pic>
        <p:nvPicPr>
          <p:cNvPr id="14340" name="Picture 5" descr="Ham, fowl, fish &amp; eggs clip ar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228600"/>
            <a:ext cx="2133600" cy="2006600"/>
          </a:xfrm>
          <a:noFill/>
        </p:spPr>
      </p:pic>
      <p:pic>
        <p:nvPicPr>
          <p:cNvPr id="5" name="Picture 4" descr="penc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0037" y="5634037"/>
            <a:ext cx="1223963" cy="122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437</Words>
  <Application>Microsoft Office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Chemistry of Life</vt:lpstr>
      <vt:lpstr>Atoms &amp; Molecules </vt:lpstr>
      <vt:lpstr>Atoms &amp; Molecules</vt:lpstr>
      <vt:lpstr>Atoms &amp; Molecules </vt:lpstr>
      <vt:lpstr>What are some of the main molecules (compounds) that make us up?</vt:lpstr>
      <vt:lpstr>Carbohydrates </vt:lpstr>
      <vt:lpstr>Nucleic Acids </vt:lpstr>
      <vt:lpstr>DNA –DeoxyriboNucleic Acid</vt:lpstr>
      <vt:lpstr>Proteins </vt:lpstr>
      <vt:lpstr>Lipids/Fats  </vt:lpstr>
      <vt:lpstr>Phospholipids  </vt:lpstr>
      <vt:lpstr>Water </vt:lpstr>
      <vt:lpstr>Water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of Life</dc:title>
  <dc:creator>Karen Edmonds</dc:creator>
  <cp:lastModifiedBy>Karen Edmonds</cp:lastModifiedBy>
  <cp:revision>13</cp:revision>
  <dcterms:created xsi:type="dcterms:W3CDTF">2016-07-02T16:22:40Z</dcterms:created>
  <dcterms:modified xsi:type="dcterms:W3CDTF">2017-01-03T15:51:17Z</dcterms:modified>
</cp:coreProperties>
</file>